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8" r:id="rId6"/>
    <p:sldId id="269" r:id="rId7"/>
    <p:sldId id="270" r:id="rId8"/>
    <p:sldId id="271" r:id="rId9"/>
    <p:sldId id="287" r:id="rId10"/>
    <p:sldId id="295" r:id="rId11"/>
    <p:sldId id="296" r:id="rId12"/>
    <p:sldId id="297" r:id="rId13"/>
    <p:sldId id="272" r:id="rId14"/>
    <p:sldId id="274" r:id="rId15"/>
    <p:sldId id="291" r:id="rId16"/>
    <p:sldId id="298" r:id="rId17"/>
    <p:sldId id="288" r:id="rId18"/>
    <p:sldId id="262" r:id="rId19"/>
    <p:sldId id="275" r:id="rId20"/>
    <p:sldId id="276" r:id="rId21"/>
    <p:sldId id="277" r:id="rId22"/>
    <p:sldId id="278" r:id="rId23"/>
    <p:sldId id="280" r:id="rId24"/>
    <p:sldId id="282" r:id="rId25"/>
    <p:sldId id="284" r:id="rId26"/>
    <p:sldId id="302" r:id="rId27"/>
    <p:sldId id="303" r:id="rId28"/>
    <p:sldId id="289" r:id="rId29"/>
    <p:sldId id="266" r:id="rId30"/>
    <p:sldId id="292" r:id="rId31"/>
    <p:sldId id="294" r:id="rId32"/>
    <p:sldId id="264" r:id="rId33"/>
    <p:sldId id="267" r:id="rId34"/>
    <p:sldId id="895" r:id="rId35"/>
    <p:sldId id="900" r:id="rId36"/>
    <p:sldId id="901" r:id="rId37"/>
    <p:sldId id="912" r:id="rId38"/>
    <p:sldId id="913" r:id="rId39"/>
    <p:sldId id="977" r:id="rId40"/>
    <p:sldId id="910" r:id="rId41"/>
    <p:sldId id="911" r:id="rId42"/>
    <p:sldId id="92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A7D3A-3E6D-7043-B2EE-494924E8B56C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BC39D-B0F7-0845-A912-CC134442D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1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47584-D22F-374C-A6DF-009DC34AED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18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amroamroamro</a:t>
            </a:r>
            <a:r>
              <a:rPr lang="en-US" dirty="0"/>
              <a:t>/617305c05001caffc8d0#file-out1_-gif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47584-D22F-374C-A6DF-009DC34AED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9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very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66815-0D95-47C5-9249-8299F627C37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1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 -- constant, local effects averaged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8FC98-0171-7C45-9282-981FDC1F07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01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8FC98-0171-7C45-9282-981FDC1F07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27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----- Meeting Notes (4/29/15 19:58) -----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change title - make it a sentence why we are looking at this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use insolation? if so define it?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Precession: varies how far or close you are during summer. Proportional to spatial and diurnal average of insolation during summer solstice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Precession index: eccentricity * sine of w</a:t>
            </a: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3F052A-453F-D540-81BE-96AB0362C8AE}" type="slidenum">
              <a:rPr lang="en-US" sz="1200"/>
              <a:pPr/>
              <a:t>36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74400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----- Meeting Notes (4/29/15 19:58) -----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change title - make it a sentence why we are looking at this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use insolation? if so define it?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Precession: varies how far or close you are during summer. Proportional to spatial and diurnal average of insolation during summer solstice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Precession index: eccentricity * sine of w</a:t>
            </a: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3F052A-453F-D540-81BE-96AB0362C8AE}" type="slidenum">
              <a:rPr lang="en-US" sz="1200"/>
              <a:pPr/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52332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80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----- Meeting Notes (4/29/15 19:58) -----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change title - make it a sentence why we are looking at this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use insolation? if so define it?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Precession: varies how far or close you are during summer. Proportional to spatial and diurnal average of insolation during summer solstice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Precession index: eccentricity * sine of w</a:t>
            </a:r>
          </a:p>
        </p:txBody>
      </p:sp>
      <p:sp>
        <p:nvSpPr>
          <p:cNvPr id="880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3F052A-453F-D540-81BE-96AB0362C8AE}" type="slidenum">
              <a:rPr lang="en-US" sz="1200"/>
              <a:pPr/>
              <a:t>38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731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 -- constant, local effects averaged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8FC98-0171-7C45-9282-981FDC1F070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722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  -- constant, local effects averaged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38FC98-0171-7C45-9282-981FDC1F070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31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 prod=</a:t>
            </a:r>
            <a:r>
              <a:rPr lang="en-US" baseline="0" dirty="0"/>
              <a:t> </a:t>
            </a:r>
            <a:r>
              <a:rPr lang="en-US" dirty="0"/>
              <a:t>multiply the length of </a:t>
            </a:r>
            <a:r>
              <a:rPr lang="en-US" b="1" dirty="0"/>
              <a:t>a</a:t>
            </a:r>
            <a:r>
              <a:rPr lang="en-US" dirty="0"/>
              <a:t> times the length of </a:t>
            </a:r>
            <a:r>
              <a:rPr lang="en-US" b="1" dirty="0"/>
              <a:t>b</a:t>
            </a:r>
            <a:r>
              <a:rPr lang="en-US" dirty="0"/>
              <a:t>, then multiply by the cosine of the angle between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47584-D22F-374C-A6DF-009DC34AED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58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</a:t>
            </a:r>
            <a:r>
              <a:rPr lang="en-US" baseline="0" dirty="0"/>
              <a:t> the basic nomenclature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66815-0D95-47C5-9249-8299F627C37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50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47584-D22F-374C-A6DF-009DC34AED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0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47584-D22F-374C-A6DF-009DC34AED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9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temporal</a:t>
            </a:r>
            <a:r>
              <a:rPr lang="en-US" baseline="0" dirty="0"/>
              <a:t> periodicities are described differently than spatial periodicities.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66815-0D95-47C5-9249-8299F627C37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3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only some of the frequencies are used in the reconstruction, each edge shows overshoot and ringing (decaying oscillations). This overshoot and ringing is known as the </a:t>
            </a:r>
            <a:r>
              <a:rPr lang="en-US" b="1" dirty="0"/>
              <a:t>Gibbs effect</a:t>
            </a:r>
            <a:r>
              <a:rPr lang="en-US" dirty="0"/>
              <a:t>, after the mathematical physicist Josiah </a:t>
            </a:r>
            <a:r>
              <a:rPr lang="en-US" b="1" dirty="0"/>
              <a:t>Gibbs</a:t>
            </a:r>
            <a:r>
              <a:rPr lang="en-US" dirty="0"/>
              <a:t>, who explained the phenomenon in 1899.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47584-D22F-374C-A6DF-009DC34AED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72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</a:t>
            </a:r>
            <a:r>
              <a:rPr lang="en-US" baseline="0" dirty="0"/>
              <a:t> harmonics don</a:t>
            </a:r>
            <a:r>
              <a:rPr lang="mr-IN" baseline="0" dirty="0"/>
              <a:t>’</a:t>
            </a:r>
            <a:r>
              <a:rPr lang="en-US" baseline="0" dirty="0"/>
              <a:t>t produce the result we are looking 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47584-D22F-374C-A6DF-009DC34AED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6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amroamroamro</a:t>
            </a:r>
            <a:r>
              <a:rPr lang="en-US" dirty="0"/>
              <a:t>/617305c05001caffc8d0#file-out1_-gif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47584-D22F-374C-A6DF-009DC34AED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7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8226C-9E71-8C46-BC5E-F50B8D4AD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3F1C3-7117-2B47-882E-99C434607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25B93-9B01-1E48-A83E-2E4DDB906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7B17D-D3FA-DD43-9A88-54BFBAE3B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D32B1-DE45-EF4B-BA0A-F785D0146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3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0853-07AD-7F4F-B1B6-BE7F4F94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DB05B-EAB2-4D47-B8B9-C216856A8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92AEF-7E64-7F40-946F-7FA6CD2B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989A5-154E-1848-9112-6395DDBE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D2961-5B93-D447-B937-57562274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2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9661B-E136-0443-8ABF-9DAF75F403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6F840-73A6-C346-BEBC-25B2C8234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E335E-E1C7-AC45-A9F5-86B69444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C41FD-FEF9-9E4F-9D5F-AD9C1999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0A136-A06A-A347-A464-98B26CBC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2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8ABC-8A82-9348-BAA0-C22220C7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EFBF-9D0F-B547-B936-26E8CD09A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65BD4-9ED6-314B-9A3A-2FD8E936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5FED8-4151-EB43-A26F-1072C390D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BD904-6109-D746-B76D-529BE021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3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451B1-7CDD-D34F-8299-DD8752F95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50053-5502-9D4F-9134-97368FFBD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3A44C-63E1-994E-BD3B-CB7E7F60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1DCF5-275B-5C42-8F00-F5167037F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81706-C95A-6B43-A10A-42A4C21CB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00020-8102-B248-820E-F40B21E2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A5C17-9CDC-8441-BB00-E61A2A87B2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A2948-F1D3-D94E-BE80-244A99001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29F5B-BA3F-F84D-8555-44C4F1E6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96800-A46A-BF40-8F56-BFBB302E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B8AF9-ADA0-9043-A80A-AE2B90515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6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64C2-C5D0-004C-AE0B-01ABDEF7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F388E-AA1A-E545-96E1-06CD335CC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67F96-62A7-3147-BE16-26506F792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7AD158-7A9E-3B4D-9FFB-669468A69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4F4D6A-9EBD-0F4C-9C79-85A098659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A96F15-21B4-DF43-9564-CB75D9199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5CEFB7-D6E5-1E46-87BE-A8B736457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4B66E-D5A1-434D-B0E3-5EFC69FA7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6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2234-EEE9-3643-A2C1-445593A6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929D3-6A5D-8C46-8604-A254B8F5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7306B-ED93-BE48-9EF9-599BADD68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220F5-12BC-0944-9CEB-7CC3354D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6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AD5CAB-B3F6-E748-B3EA-B2C57D3E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3BA5E1-5A12-5E49-9E0A-94CE857F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72C2C-EBF2-414B-BFDD-B76350D20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0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B7E5C-DC4C-DA4D-89E7-543D01CF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841FA-DBD9-3347-BC7A-3C81623AA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9B7FF-2B7B-BC47-AF86-436D56108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47D731-280E-F54A-8DA1-1B656208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11223-93E5-124B-9B35-F79A79C98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7B2D55-07B6-7E49-B43F-569DC8511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49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EB09B-345D-0548-9AF3-3A8224BA3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7185A-DBCB-2E4D-8B16-E62B8A1A1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DF3B4-7686-CB4B-B945-541E6650D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50DD6-9F12-6143-A6A9-FC2E7F1B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A4744-8181-B340-A374-355C9D35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4D6F4-9403-7649-BFCB-4C53F1A1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1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57891-56B1-7346-9AEA-D4994141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33AEF-FE79-1441-8645-8ADB3686B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5968D-C6E8-BF4C-B559-735C58963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A9FFC-558E-A048-B798-E6E6B534F408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30EAB-A347-F840-81F9-FEB55B3C6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57B7E-287E-3741-A8A4-7F076C68E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F733F-BE13-B343-9D08-62F308663D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9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75DB-2106-844D-A926-ED7C683D9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 Session 3:</a:t>
            </a:r>
            <a:br>
              <a:rPr lang="en-US" dirty="0"/>
            </a:br>
            <a:r>
              <a:rPr lang="en-US" dirty="0"/>
              <a:t>Fourier Transforms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B037F-3897-5342-9EF0-FD133BA687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Sea Level Change – Spring 2021</a:t>
            </a:r>
          </a:p>
        </p:txBody>
      </p:sp>
    </p:spTree>
    <p:extLst>
      <p:ext uri="{BB962C8B-B14F-4D97-AF65-F5344CB8AC3E}">
        <p14:creationId xmlns:p14="http://schemas.microsoft.com/office/powerpoint/2010/main" val="877926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data can be fit with with only </a:t>
            </a:r>
            <a:r>
              <a:rPr lang="en-US" dirty="0" err="1"/>
              <a:t>cos</a:t>
            </a:r>
            <a:r>
              <a:rPr lang="en-US" dirty="0"/>
              <a:t> or sin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2"/>
          <a:srcRect b="48333"/>
          <a:stretch>
            <a:fillRect/>
          </a:stretch>
        </p:blipFill>
        <p:spPr>
          <a:xfrm>
            <a:off x="1118693" y="1955748"/>
            <a:ext cx="9682641" cy="37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50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data can be fit with with only </a:t>
            </a:r>
            <a:r>
              <a:rPr lang="en-US" dirty="0" err="1"/>
              <a:t>cos</a:t>
            </a:r>
            <a:r>
              <a:rPr lang="en-US" dirty="0"/>
              <a:t> or sin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rcRect b="48333"/>
          <a:stretch>
            <a:fillRect/>
          </a:stretch>
        </p:blipFill>
        <p:spPr>
          <a:xfrm>
            <a:off x="1118693" y="1638265"/>
            <a:ext cx="9682641" cy="3758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1" y="5366377"/>
            <a:ext cx="9277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Why doesn’t the sin curve work for fitting this function?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7714" y="5889598"/>
            <a:ext cx="5413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Because sin(x) is an odd function, and this box plot is EVEN (symmetric about y axis!)</a:t>
            </a:r>
          </a:p>
        </p:txBody>
      </p:sp>
    </p:spTree>
    <p:extLst>
      <p:ext uri="{BB962C8B-B14F-4D97-AF65-F5344CB8AC3E}">
        <p14:creationId xmlns:p14="http://schemas.microsoft.com/office/powerpoint/2010/main" val="8374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data can be fit with with only </a:t>
            </a:r>
            <a:r>
              <a:rPr lang="en-US" dirty="0" err="1"/>
              <a:t>cos</a:t>
            </a:r>
            <a:r>
              <a:rPr lang="en-US" dirty="0"/>
              <a:t> or sin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1" y="5366377"/>
            <a:ext cx="9277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Cos curve fits much better!</a:t>
            </a:r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/>
          <a:srcRect b="48333"/>
          <a:stretch>
            <a:fillRect/>
          </a:stretch>
        </p:blipFill>
        <p:spPr>
          <a:xfrm>
            <a:off x="1118693" y="1638300"/>
            <a:ext cx="9682641" cy="37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Depends on the function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rcRect b="48333"/>
          <a:stretch>
            <a:fillRect/>
          </a:stretch>
        </p:blipFill>
        <p:spPr>
          <a:xfrm>
            <a:off x="1118693" y="1417638"/>
            <a:ext cx="9682641" cy="375834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228473" y="2010724"/>
            <a:ext cx="1738834" cy="2388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8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Depends on the function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rcRect b="48333"/>
          <a:stretch>
            <a:fillRect/>
          </a:stretch>
        </p:blipFill>
        <p:spPr>
          <a:xfrm>
            <a:off x="1118693" y="1638300"/>
            <a:ext cx="9682641" cy="37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9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5A2C-8AEA-4548-A5AB-947D34A8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might we fit the curve with sine and cosine functions?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94E76-E486-424D-A2B6-14FDC0AA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50961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22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62" y="1664291"/>
            <a:ext cx="3175000" cy="401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32553" y="5817265"/>
            <a:ext cx="300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Fourier</a:t>
            </a:r>
          </a:p>
        </p:txBody>
      </p:sp>
      <p:sp>
        <p:nvSpPr>
          <p:cNvPr id="6" name="Oval Callout 5"/>
          <p:cNvSpPr/>
          <p:nvPr/>
        </p:nvSpPr>
        <p:spPr>
          <a:xfrm>
            <a:off x="5198233" y="634965"/>
            <a:ext cx="4006879" cy="2297969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3528" y="1103632"/>
            <a:ext cx="29333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 bet that every periodic function can be described by an infinite sum of sine and cosine functions</a:t>
            </a:r>
            <a:r>
              <a:rPr lang="mr-IN" sz="2000" dirty="0"/>
              <a:t>…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7261212" y="4106072"/>
            <a:ext cx="247716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Fourier Series</a:t>
            </a:r>
          </a:p>
        </p:txBody>
      </p:sp>
    </p:spTree>
    <p:extLst>
      <p:ext uri="{BB962C8B-B14F-4D97-AF65-F5344CB8AC3E}">
        <p14:creationId xmlns:p14="http://schemas.microsoft.com/office/powerpoint/2010/main" val="1237003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743201" y="2819401"/>
            <a:ext cx="242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amplitude, </a:t>
            </a:r>
            <a:r>
              <a:rPr lang="en-US" sz="2400" i="1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</a:t>
            </a:r>
            <a:endParaRPr lang="en-US" sz="2400" i="1" baseline="-25000" dirty="0">
              <a:latin typeface="Cambria Math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94464" y="3396734"/>
            <a:ext cx="228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728064" y="5377934"/>
            <a:ext cx="457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981200" y="-76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latin typeface="Times New Roman" pitchFamily="18" charset="0"/>
                <a:ea typeface="+mj-ea"/>
                <a:cs typeface="Times New Roman" pitchFamily="18" charset="0"/>
              </a:rPr>
              <a:t>Terminology</a:t>
            </a: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1524000" y="1371600"/>
            <a:ext cx="472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T</a:t>
            </a:r>
            <a:r>
              <a:rPr lang="en-US" sz="2400" b="1" kern="0" dirty="0" err="1"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emporal</a:t>
            </a:r>
            <a:endParaRPr lang="en-US" sz="2400" b="1" kern="0" dirty="0">
              <a:latin typeface="Times New Roman" pitchFamily="18" charset="0"/>
              <a:ea typeface="Cambria Math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latin typeface="Times New Roman" pitchFamily="18" charset="0"/>
              <a:ea typeface="Cambria Math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f(t) = C </a:t>
            </a:r>
            <a:r>
              <a:rPr lang="en-US" sz="2400" i="1" kern="0" dirty="0" err="1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cos</a:t>
            </a: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{ 2</a:t>
            </a:r>
            <a:r>
              <a:rPr lang="el-GR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π</a:t>
            </a: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t / T }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 bwMode="auto">
          <a:xfrm>
            <a:off x="5791200" y="1371600"/>
            <a:ext cx="472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kern="0" dirty="0"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S</a:t>
            </a:r>
            <a:r>
              <a:rPr lang="en-US" sz="2400" b="1" kern="0" dirty="0" err="1"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patial</a:t>
            </a:r>
            <a:endParaRPr lang="en-US" sz="2400" b="1" kern="0" dirty="0">
              <a:latin typeface="Times New Roman" pitchFamily="18" charset="0"/>
              <a:ea typeface="Cambria Math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latin typeface="Times New Roman" pitchFamily="18" charset="0"/>
              <a:ea typeface="Cambria Math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f(x) = C </a:t>
            </a:r>
            <a:r>
              <a:rPr lang="en-US" sz="2400" i="1" kern="0" dirty="0" err="1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cos</a:t>
            </a: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{ 2</a:t>
            </a:r>
            <a:r>
              <a:rPr lang="el-GR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π</a:t>
            </a: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x / </a:t>
            </a:r>
            <a:r>
              <a:rPr lang="el-GR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λ</a:t>
            </a: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}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81801" y="2819401"/>
            <a:ext cx="242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amplitude, </a:t>
            </a:r>
            <a:r>
              <a:rPr lang="en-US" sz="2400" i="1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</a:t>
            </a:r>
            <a:endParaRPr lang="en-US" sz="2400" i="1" baseline="-25000" dirty="0">
              <a:latin typeface="Cambria Math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43201" y="3429001"/>
            <a:ext cx="242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period, </a:t>
            </a:r>
            <a:r>
              <a:rPr lang="en-US" sz="2400" i="1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T</a:t>
            </a:r>
            <a:endParaRPr lang="en-US" sz="2400" i="1" baseline="-25000" dirty="0">
              <a:latin typeface="Cambria Math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81801" y="3505201"/>
            <a:ext cx="242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wavelength, </a:t>
            </a:r>
            <a:r>
              <a:rPr lang="el-GR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λ</a:t>
            </a:r>
            <a:endParaRPr lang="en-US" sz="2400" i="1" baseline="-25000" dirty="0">
              <a:latin typeface="Cambria Math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43201" y="4038601"/>
            <a:ext cx="242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frequency, </a:t>
            </a:r>
            <a:r>
              <a:rPr lang="en-US" sz="2400" i="1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f=1/T</a:t>
            </a:r>
            <a:endParaRPr lang="en-US" sz="2400" i="1" baseline="-25000" dirty="0">
              <a:latin typeface="Cambria Math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33600" y="4800601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angular frequency, </a:t>
            </a:r>
            <a:r>
              <a:rPr lang="en-US" sz="2400" i="1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ω=2</a:t>
            </a:r>
            <a:r>
              <a:rPr lang="el-GR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π</a:t>
            </a: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/T</a:t>
            </a:r>
            <a:endParaRPr lang="en-US" sz="2400" i="1" baseline="-25000" dirty="0">
              <a:latin typeface="Cambria Math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72200" y="4800601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wavenumber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i="1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k=2</a:t>
            </a:r>
            <a:r>
              <a:rPr lang="el-GR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π</a:t>
            </a: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/</a:t>
            </a:r>
            <a:r>
              <a:rPr lang="el-GR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λ</a:t>
            </a:r>
            <a:endParaRPr lang="en-US" sz="2400" i="1" baseline="-25000" dirty="0">
              <a:latin typeface="Cambria Math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81801" y="4110336"/>
            <a:ext cx="242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</a:t>
            </a:r>
            <a:endParaRPr lang="en-US" sz="2400" i="1" baseline="-25000" dirty="0">
              <a:latin typeface="Cambria Math" pitchFamily="18" charset="0"/>
              <a:ea typeface="Cambria Math" pitchFamily="18" charset="0"/>
              <a:cs typeface="Times New Roman" pitchFamily="18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 bwMode="auto">
          <a:xfrm>
            <a:off x="1676400" y="5105400"/>
            <a:ext cx="472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latin typeface="Times New Roman" pitchFamily="18" charset="0"/>
              <a:ea typeface="Cambria Math" pitchFamily="18" charset="0"/>
              <a:cs typeface="Times New Roman" pitchFamily="18" charset="0"/>
            </a:endParaRPr>
          </a:p>
          <a:p>
            <a:pPr lvl="0" algn="ctr"/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f(t) = C </a:t>
            </a:r>
            <a:r>
              <a:rPr lang="en-US" sz="2400" i="1" kern="0" dirty="0" err="1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cos</a:t>
            </a: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(</a:t>
            </a:r>
            <a:r>
              <a:rPr lang="en-US" sz="2400" i="1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ω</a:t>
            </a: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t)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 bwMode="auto">
          <a:xfrm>
            <a:off x="5943600" y="5105400"/>
            <a:ext cx="472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latin typeface="Times New Roman" pitchFamily="18" charset="0"/>
              <a:ea typeface="Cambria Math" pitchFamily="18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f(x) = C </a:t>
            </a:r>
            <a:r>
              <a:rPr lang="en-US" sz="2400" i="1" kern="0" dirty="0" err="1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cos</a:t>
            </a: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(</a:t>
            </a:r>
            <a:r>
              <a:rPr lang="en-US" sz="2400" i="1" kern="0" dirty="0" err="1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kx</a:t>
            </a:r>
            <a:r>
              <a:rPr lang="en-US" sz="24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7479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673E-3937-1D4D-9AD0-9BFFF47D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Fourier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52B6D-0AF3-3143-A7A0-146B57F1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40" y="2000615"/>
            <a:ext cx="8593159" cy="1416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4EEC9B-EAFE-C349-96FA-1A5BD56D4089}"/>
              </a:ext>
            </a:extLst>
          </p:cNvPr>
          <p:cNvSpPr txBox="1"/>
          <p:nvPr/>
        </p:nvSpPr>
        <p:spPr>
          <a:xfrm>
            <a:off x="3988609" y="3794673"/>
            <a:ext cx="3386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504D"/>
                </a:solidFill>
              </a:rPr>
              <a:t>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AE24D-BEF3-F44F-9CD1-726C0FA5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80" y="6198468"/>
            <a:ext cx="4047978" cy="614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35856-167B-6049-8F57-22E7D5143B63}"/>
              </a:ext>
            </a:extLst>
          </p:cNvPr>
          <p:cNvSpPr txBox="1"/>
          <p:nvPr/>
        </p:nvSpPr>
        <p:spPr>
          <a:xfrm>
            <a:off x="5273819" y="6383134"/>
            <a:ext cx="249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6EA36C-0B71-7540-8FC5-D2E7B0B55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605" y="4441003"/>
            <a:ext cx="34099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46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another look at the box curve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rcRect b="48333"/>
          <a:stretch>
            <a:fillRect/>
          </a:stretch>
        </p:blipFill>
        <p:spPr>
          <a:xfrm>
            <a:off x="1118693" y="1638300"/>
            <a:ext cx="9682641" cy="3758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8857" y="5548385"/>
            <a:ext cx="7114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well does this actually fit?</a:t>
            </a:r>
          </a:p>
        </p:txBody>
      </p:sp>
      <p:sp>
        <p:nvSpPr>
          <p:cNvPr id="5" name="Rectangle 4"/>
          <p:cNvSpPr/>
          <p:nvPr/>
        </p:nvSpPr>
        <p:spPr>
          <a:xfrm>
            <a:off x="4880706" y="2479388"/>
            <a:ext cx="1723714" cy="1859541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 we want to describe a curve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8246"/>
          <a:stretch/>
        </p:blipFill>
        <p:spPr>
          <a:xfrm>
            <a:off x="1118693" y="1003893"/>
            <a:ext cx="9682641" cy="3758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5204" y="4560018"/>
            <a:ext cx="8535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In mathematical terms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3881" y="5146795"/>
            <a:ext cx="8645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We do not know its characteristics or its complexity in advance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463150" y="3598135"/>
            <a:ext cx="5204851" cy="3259864"/>
            <a:chOff x="3939149" y="3598135"/>
            <a:chExt cx="5204851" cy="325986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29540"/>
            <a:stretch/>
          </p:blipFill>
          <p:spPr>
            <a:xfrm>
              <a:off x="3939149" y="3598135"/>
              <a:ext cx="5204851" cy="3259864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279044" y="3885381"/>
              <a:ext cx="12852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building blocks of all curves</a:t>
              </a:r>
              <a:r>
                <a:rPr lang="mr-IN" dirty="0"/>
                <a:t>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183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another look at the box curve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306256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another look at the box curve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308100"/>
            <a:ext cx="7112000" cy="533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43241" y="3914820"/>
            <a:ext cx="26420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2800" dirty="0">
                <a:solidFill>
                  <a:schemeClr val="accent1"/>
                </a:solidFill>
                <a:latin typeface="+mj-lt"/>
              </a:rPr>
              <a:t>y = sin(t) </a:t>
            </a:r>
            <a:endParaRPr lang="en-US" sz="2800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dirty="0" err="1">
                <a:solidFill>
                  <a:schemeClr val="accent2"/>
                </a:solidFill>
                <a:latin typeface="+mj-lt"/>
              </a:rPr>
              <a:t>yr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 = y+ </a:t>
            </a:r>
            <a:r>
              <a:rPr lang="mr-IN" sz="2800" dirty="0">
                <a:solidFill>
                  <a:schemeClr val="accent2"/>
                </a:solidFill>
                <a:latin typeface="+mj-lt"/>
              </a:rPr>
              <a:t>sin(3*t)/3</a:t>
            </a:r>
            <a:endParaRPr lang="en-US" sz="28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7697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another look at the box curve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308100"/>
            <a:ext cx="7112000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80354" y="4586294"/>
            <a:ext cx="3249864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2800" dirty="0">
                <a:solidFill>
                  <a:schemeClr val="accent1"/>
                </a:solidFill>
                <a:latin typeface="+mj-lt"/>
              </a:rPr>
              <a:t>y = sin(t) </a:t>
            </a:r>
            <a:endParaRPr lang="en-US" sz="2800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dirty="0" err="1">
                <a:solidFill>
                  <a:schemeClr val="accent2"/>
                </a:solidFill>
                <a:latin typeface="+mj-lt"/>
              </a:rPr>
              <a:t>yr</a:t>
            </a:r>
            <a:r>
              <a:rPr lang="en-US" sz="2800" dirty="0">
                <a:solidFill>
                  <a:schemeClr val="accent2"/>
                </a:solidFill>
                <a:latin typeface="+mj-lt"/>
              </a:rPr>
              <a:t> = y+ </a:t>
            </a:r>
            <a:r>
              <a:rPr lang="mr-IN" sz="2800" dirty="0">
                <a:solidFill>
                  <a:schemeClr val="accent2"/>
                </a:solidFill>
                <a:latin typeface="+mj-lt"/>
              </a:rPr>
              <a:t>sin(3*t)/3</a:t>
            </a:r>
            <a:endParaRPr lang="en-US" sz="2800" dirty="0">
              <a:solidFill>
                <a:schemeClr val="accent2"/>
              </a:solidFill>
              <a:latin typeface="+mj-lt"/>
            </a:endParaRPr>
          </a:p>
          <a:p>
            <a:r>
              <a:rPr lang="en-US" sz="2000" dirty="0" err="1">
                <a:solidFill>
                  <a:schemeClr val="accent2"/>
                </a:solidFill>
                <a:latin typeface="+mj-lt"/>
              </a:rPr>
              <a:t>Yy</a:t>
            </a:r>
            <a:r>
              <a:rPr lang="en-US" sz="2000" dirty="0">
                <a:solidFill>
                  <a:schemeClr val="accent2"/>
                </a:solidFill>
                <a:latin typeface="+mj-lt"/>
              </a:rPr>
              <a:t> = </a:t>
            </a:r>
            <a:r>
              <a:rPr lang="en-US" sz="2000" dirty="0">
                <a:solidFill>
                  <a:schemeClr val="accent2"/>
                </a:solidFill>
              </a:rPr>
              <a:t>y+ </a:t>
            </a:r>
            <a:r>
              <a:rPr lang="mr-IN" sz="2000" dirty="0">
                <a:solidFill>
                  <a:schemeClr val="accent2"/>
                </a:solidFill>
              </a:rPr>
              <a:t>sin(3*t)/3</a:t>
            </a:r>
            <a:r>
              <a:rPr lang="en-US" sz="2000" dirty="0">
                <a:solidFill>
                  <a:schemeClr val="accent2"/>
                </a:solidFill>
              </a:rPr>
              <a:t> +</a:t>
            </a:r>
            <a:r>
              <a:rPr lang="mr-IN" sz="2000" dirty="0">
                <a:solidFill>
                  <a:schemeClr val="accent2"/>
                </a:solidFill>
              </a:rPr>
              <a:t>sin(</a:t>
            </a:r>
            <a:r>
              <a:rPr lang="en-US" sz="2000" dirty="0">
                <a:solidFill>
                  <a:schemeClr val="accent2"/>
                </a:solidFill>
              </a:rPr>
              <a:t>5</a:t>
            </a:r>
            <a:r>
              <a:rPr lang="mr-IN" sz="2000" dirty="0">
                <a:solidFill>
                  <a:schemeClr val="accent2"/>
                </a:solidFill>
              </a:rPr>
              <a:t>*t)/</a:t>
            </a:r>
            <a:r>
              <a:rPr lang="en-US" sz="2000" dirty="0">
                <a:solidFill>
                  <a:schemeClr val="accent2"/>
                </a:solidFill>
              </a:rPr>
              <a:t>5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0078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another look at the box curve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3081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19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another look at the box curve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1308100"/>
            <a:ext cx="7112000" cy="533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81736" y="4590255"/>
            <a:ext cx="362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504D"/>
                </a:solidFill>
              </a:rPr>
              <a:t>Why not the even harmonics?</a:t>
            </a:r>
          </a:p>
        </p:txBody>
      </p:sp>
    </p:spTree>
    <p:extLst>
      <p:ext uri="{BB962C8B-B14F-4D97-AF65-F5344CB8AC3E}">
        <p14:creationId xmlns:p14="http://schemas.microsoft.com/office/powerpoint/2010/main" val="255439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take another look at the box curve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13081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01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pic>
        <p:nvPicPr>
          <p:cNvPr id="4" name="sinwave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525589"/>
            <a:ext cx="9144000" cy="380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6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pic>
        <p:nvPicPr>
          <p:cNvPr id="3" name="sinwavesadd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258889"/>
            <a:ext cx="9144000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9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231BF-ED57-494F-AAA7-0704F219A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What if we want to know the “building blocks” of our function?</a:t>
            </a:r>
          </a:p>
        </p:txBody>
      </p:sp>
    </p:spTree>
    <p:extLst>
      <p:ext uri="{BB962C8B-B14F-4D97-AF65-F5344CB8AC3E}">
        <p14:creationId xmlns:p14="http://schemas.microsoft.com/office/powerpoint/2010/main" val="2401756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1BEA9-8F81-9445-83F4-0BA111052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502277"/>
            <a:ext cx="7886700" cy="56746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Fourier Transform</a:t>
            </a:r>
          </a:p>
          <a:p>
            <a:r>
              <a:rPr lang="en-US" dirty="0"/>
              <a:t>Transformation from the time domain to the frequency domain: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Inverse Fourier Transform</a:t>
            </a:r>
          </a:p>
          <a:p>
            <a:r>
              <a:rPr lang="en-US" dirty="0"/>
              <a:t>Transformation from the frequency domain to the time domain: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312D2-2943-5843-B79F-8F7EDDA2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25" y="2217938"/>
            <a:ext cx="4152900" cy="850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6EB72A-40E0-EA4D-AD13-C608DCF1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875" y="5038414"/>
            <a:ext cx="4343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8619"/>
          <a:stretch/>
        </p:blipFill>
        <p:spPr>
          <a:xfrm>
            <a:off x="3822285" y="5156692"/>
            <a:ext cx="6845715" cy="1701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1237364"/>
            <a:ext cx="9143998" cy="3812121"/>
          </a:xfrm>
        </p:spPr>
        <p:txBody>
          <a:bodyPr>
            <a:normAutofit/>
          </a:bodyPr>
          <a:lstStyle/>
          <a:p>
            <a:pPr lvl="1"/>
            <a:r>
              <a:rPr lang="en-US" sz="3200" i="1" dirty="0"/>
              <a:t>We can construct a function</a:t>
            </a:r>
          </a:p>
          <a:p>
            <a:pPr marL="914400" lvl="2" indent="0">
              <a:buNone/>
            </a:pPr>
            <a:r>
              <a:rPr lang="en-US" sz="2800" i="1" dirty="0"/>
              <a:t>	</a:t>
            </a:r>
            <a:r>
              <a:rPr lang="mr-IN" sz="2800" i="1" dirty="0"/>
              <a:t>f(t)</a:t>
            </a:r>
            <a:r>
              <a:rPr lang="mr-IN" sz="2800" dirty="0"/>
              <a:t> = </a:t>
            </a:r>
            <a:r>
              <a:rPr lang="mr-IN" sz="2800" i="1" dirty="0"/>
              <a:t>a</a:t>
            </a:r>
            <a:r>
              <a:rPr lang="mr-IN" sz="2800" baseline="-25000" dirty="0"/>
              <a:t>1</a:t>
            </a:r>
            <a:r>
              <a:rPr lang="mr-IN" sz="2800" dirty="0"/>
              <a:t>Ψ</a:t>
            </a:r>
            <a:r>
              <a:rPr lang="mr-IN" sz="2800" baseline="-25000" dirty="0"/>
              <a:t>1</a:t>
            </a:r>
            <a:r>
              <a:rPr lang="mr-IN" sz="2800" dirty="0"/>
              <a:t>(</a:t>
            </a:r>
            <a:r>
              <a:rPr lang="mr-IN" sz="2800" i="1" dirty="0"/>
              <a:t>t</a:t>
            </a:r>
            <a:r>
              <a:rPr lang="mr-IN" sz="2800" dirty="0"/>
              <a:t>) + </a:t>
            </a:r>
            <a:r>
              <a:rPr lang="mr-IN" sz="2800" i="1" dirty="0"/>
              <a:t>a</a:t>
            </a:r>
            <a:r>
              <a:rPr lang="mr-IN" sz="2800" baseline="-25000" dirty="0"/>
              <a:t>2</a:t>
            </a:r>
            <a:r>
              <a:rPr lang="mr-IN" sz="2800" dirty="0"/>
              <a:t>Ψ</a:t>
            </a:r>
            <a:r>
              <a:rPr lang="mr-IN" sz="2800" baseline="-25000" dirty="0"/>
              <a:t>2</a:t>
            </a:r>
            <a:r>
              <a:rPr lang="mr-IN" sz="2800" dirty="0"/>
              <a:t>(</a:t>
            </a:r>
            <a:r>
              <a:rPr lang="mr-IN" sz="2800" i="1" dirty="0"/>
              <a:t>t</a:t>
            </a:r>
            <a:r>
              <a:rPr lang="mr-IN" sz="2800" dirty="0"/>
              <a:t>) + .... + </a:t>
            </a:r>
            <a:r>
              <a:rPr lang="mr-IN" sz="2800" i="1" dirty="0"/>
              <a:t>a</a:t>
            </a:r>
            <a:r>
              <a:rPr lang="mr-IN" sz="2800" baseline="-25000" dirty="0"/>
              <a:t>k</a:t>
            </a:r>
            <a:r>
              <a:rPr lang="mr-IN" sz="2800" dirty="0"/>
              <a:t>Ψ</a:t>
            </a:r>
            <a:r>
              <a:rPr lang="mr-IN" sz="2800" baseline="-25000" dirty="0"/>
              <a:t>k</a:t>
            </a:r>
            <a:r>
              <a:rPr lang="mr-IN" sz="2800" dirty="0"/>
              <a:t>(</a:t>
            </a:r>
            <a:r>
              <a:rPr lang="mr-IN" sz="2800" i="1" dirty="0"/>
              <a:t>t</a:t>
            </a:r>
            <a:r>
              <a:rPr lang="mr-IN" sz="2800" dirty="0"/>
              <a:t>) </a:t>
            </a:r>
            <a:endParaRPr lang="en-US" sz="2800" dirty="0"/>
          </a:p>
          <a:p>
            <a:pPr marL="914400" lvl="2" indent="0">
              <a:buNone/>
            </a:pPr>
            <a:endParaRPr lang="en-US" sz="2800" dirty="0"/>
          </a:p>
          <a:p>
            <a:pPr marL="914400" lvl="2" indent="0">
              <a:buNone/>
            </a:pPr>
            <a:endParaRPr lang="en-US" sz="2800" dirty="0"/>
          </a:p>
          <a:p>
            <a:pPr lvl="1"/>
            <a:r>
              <a:rPr lang="en-US" sz="3200" dirty="0"/>
              <a:t>Every continuous function can be described by a combination of basis functions</a:t>
            </a:r>
          </a:p>
          <a:p>
            <a:pPr lvl="1"/>
            <a:r>
              <a:rPr lang="en-US" sz="3200" dirty="0"/>
              <a:t>Polynomial functions, e.g., consist of powers of  </a:t>
            </a:r>
            <a:r>
              <a:rPr lang="mr-IN" sz="3200" i="1" dirty="0"/>
              <a:t>t</a:t>
            </a:r>
            <a:endParaRPr lang="en-US" sz="3200" i="1" dirty="0"/>
          </a:p>
          <a:p>
            <a:pPr marL="457200" lvl="2" indent="0">
              <a:buNone/>
            </a:pPr>
            <a:r>
              <a:rPr lang="en-US" sz="2800" i="1" dirty="0"/>
              <a:t>	</a:t>
            </a:r>
            <a:r>
              <a:rPr lang="mr-IN" sz="2800" i="1" dirty="0"/>
              <a:t>f(t)</a:t>
            </a:r>
            <a:r>
              <a:rPr lang="mr-IN" sz="2800" dirty="0"/>
              <a:t> = </a:t>
            </a:r>
            <a:r>
              <a:rPr lang="mr-IN" sz="2800" i="1" dirty="0"/>
              <a:t>a</a:t>
            </a:r>
            <a:r>
              <a:rPr lang="mr-IN" sz="2800" baseline="-25000" dirty="0"/>
              <a:t>1</a:t>
            </a:r>
            <a:r>
              <a:rPr lang="mr-IN" sz="2800" dirty="0"/>
              <a:t>Ψ</a:t>
            </a:r>
            <a:r>
              <a:rPr lang="mr-IN" sz="2800" baseline="-25000" dirty="0"/>
              <a:t>1</a:t>
            </a:r>
            <a:r>
              <a:rPr lang="en-US" sz="2800" dirty="0"/>
              <a:t>(1)</a:t>
            </a:r>
            <a:r>
              <a:rPr lang="mr-IN" sz="2800" dirty="0"/>
              <a:t> + </a:t>
            </a:r>
            <a:r>
              <a:rPr lang="mr-IN" sz="2800" i="1" dirty="0"/>
              <a:t>a</a:t>
            </a:r>
            <a:r>
              <a:rPr lang="mr-IN" sz="2800" baseline="-25000" dirty="0"/>
              <a:t>2</a:t>
            </a:r>
            <a:r>
              <a:rPr lang="mr-IN" sz="2800" dirty="0"/>
              <a:t>Ψ</a:t>
            </a:r>
            <a:r>
              <a:rPr lang="mr-IN" sz="2800" baseline="-25000" dirty="0"/>
              <a:t>2</a:t>
            </a:r>
            <a:r>
              <a:rPr lang="mr-IN" sz="2800" dirty="0"/>
              <a:t>(</a:t>
            </a:r>
            <a:r>
              <a:rPr lang="mr-IN" sz="2800" i="1" dirty="0"/>
              <a:t>t</a:t>
            </a:r>
            <a:r>
              <a:rPr lang="mr-IN" sz="2800" dirty="0"/>
              <a:t>) +</a:t>
            </a:r>
            <a:r>
              <a:rPr lang="mr-IN" sz="2800" i="1" dirty="0"/>
              <a:t>a</a:t>
            </a:r>
            <a:r>
              <a:rPr lang="en-US" sz="2800" baseline="-25000" dirty="0"/>
              <a:t>3</a:t>
            </a:r>
            <a:r>
              <a:rPr lang="mr-IN" sz="2800" dirty="0"/>
              <a:t>Ψ</a:t>
            </a:r>
            <a:r>
              <a:rPr lang="en-US" sz="2800" baseline="-25000" dirty="0"/>
              <a:t>3</a:t>
            </a:r>
            <a:r>
              <a:rPr lang="mr-IN" sz="2800" dirty="0"/>
              <a:t>(</a:t>
            </a:r>
            <a:r>
              <a:rPr lang="mr-IN" sz="2800" i="1" dirty="0"/>
              <a:t>t</a:t>
            </a:r>
            <a:r>
              <a:rPr lang="en-US" sz="2800" i="1" baseline="30000" dirty="0"/>
              <a:t>2</a:t>
            </a:r>
            <a:r>
              <a:rPr lang="mr-IN" sz="2800" dirty="0"/>
              <a:t>) </a:t>
            </a:r>
            <a:r>
              <a:rPr lang="en-US" sz="2800" dirty="0"/>
              <a:t>+</a:t>
            </a:r>
            <a:r>
              <a:rPr lang="mr-IN" sz="2800" dirty="0"/>
              <a:t> .... + </a:t>
            </a:r>
            <a:r>
              <a:rPr lang="mr-IN" sz="2800" i="1" dirty="0"/>
              <a:t>a</a:t>
            </a:r>
            <a:r>
              <a:rPr lang="mr-IN" sz="2800" baseline="-25000" dirty="0"/>
              <a:t>k</a:t>
            </a:r>
            <a:r>
              <a:rPr lang="mr-IN" sz="2800" dirty="0"/>
              <a:t>Ψ</a:t>
            </a:r>
            <a:r>
              <a:rPr lang="mr-IN" sz="2800" baseline="-25000" dirty="0"/>
              <a:t>k</a:t>
            </a:r>
            <a:r>
              <a:rPr lang="mr-IN" sz="2800" dirty="0"/>
              <a:t>(</a:t>
            </a:r>
            <a:r>
              <a:rPr lang="mr-IN" sz="2800" i="1" dirty="0"/>
              <a:t>t</a:t>
            </a:r>
            <a:r>
              <a:rPr lang="en-US" sz="2800" i="1" baseline="30000" dirty="0"/>
              <a:t>k</a:t>
            </a:r>
            <a:r>
              <a:rPr lang="mr-IN" sz="2800" dirty="0"/>
              <a:t>)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810" y="2261297"/>
            <a:ext cx="2646381" cy="88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0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63B0-E6EC-7346-8AB0-95CABB88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965FFF-81E3-8247-8017-2616B16B8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G(</a:t>
                </a:r>
                <a:r>
                  <a:rPr lang="en-US" i="1" dirty="0"/>
                  <a:t>f</a:t>
                </a:r>
                <a:r>
                  <a:rPr lang="en-US" dirty="0"/>
                  <a:t>) is complex and provides information about both the magnitude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and the phase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965FFF-81E3-8247-8017-2616B16B8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r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A39F70D-C46E-9646-94ED-ADBDCC57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1265239"/>
            <a:ext cx="4152900" cy="8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67B86-AB73-A542-A161-3C7AFCA66397}"/>
              </a:ext>
            </a:extLst>
          </p:cNvPr>
          <p:cNvSpPr txBox="1"/>
          <p:nvPr/>
        </p:nvSpPr>
        <p:spPr>
          <a:xfrm>
            <a:off x="3167356" y="5896401"/>
            <a:ext cx="5502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use the function </a:t>
            </a:r>
            <a:r>
              <a:rPr lang="en-US" sz="2400" b="1" dirty="0" err="1"/>
              <a:t>fft</a:t>
            </a:r>
            <a:r>
              <a:rPr lang="en-US" sz="2400" dirty="0"/>
              <a:t> in both </a:t>
            </a:r>
            <a:r>
              <a:rPr lang="en-US" sz="2400" dirty="0" err="1"/>
              <a:t>Matlab</a:t>
            </a:r>
            <a:r>
              <a:rPr lang="en-US" sz="2400" dirty="0"/>
              <a:t> and NumPy to preform the FT </a:t>
            </a:r>
          </a:p>
        </p:txBody>
      </p:sp>
    </p:spTree>
    <p:extLst>
      <p:ext uri="{BB962C8B-B14F-4D97-AF65-F5344CB8AC3E}">
        <p14:creationId xmlns:p14="http://schemas.microsoft.com/office/powerpoint/2010/main" val="3760647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9966" t="39655" r="22891" b="46552"/>
          <a:stretch>
            <a:fillRect/>
          </a:stretch>
        </p:blipFill>
        <p:spPr bwMode="auto">
          <a:xfrm>
            <a:off x="1524000" y="3200400"/>
            <a:ext cx="9144000" cy="132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/>
        </p:nvSpPr>
        <p:spPr>
          <a:xfrm>
            <a:off x="5873449" y="4180114"/>
            <a:ext cx="1078895" cy="1727200"/>
          </a:xfrm>
          <a:custGeom>
            <a:avLst/>
            <a:gdLst>
              <a:gd name="connsiteX0" fmla="*/ 4838 w 1078895"/>
              <a:gd name="connsiteY0" fmla="*/ 0 h 1727200"/>
              <a:gd name="connsiteX1" fmla="*/ 179009 w 1078895"/>
              <a:gd name="connsiteY1" fmla="*/ 1088572 h 1727200"/>
              <a:gd name="connsiteX2" fmla="*/ 1078895 w 1078895"/>
              <a:gd name="connsiteY2" fmla="*/ 172720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8895" h="1727200">
                <a:moveTo>
                  <a:pt x="4838" y="0"/>
                </a:moveTo>
                <a:cubicBezTo>
                  <a:pt x="2419" y="400352"/>
                  <a:pt x="0" y="800705"/>
                  <a:pt x="179009" y="1088572"/>
                </a:cubicBezTo>
                <a:cubicBezTo>
                  <a:pt x="358019" y="1376439"/>
                  <a:pt x="718457" y="1551819"/>
                  <a:pt x="1078895" y="1727200"/>
                </a:cubicBezTo>
              </a:path>
            </a:pathLst>
          </a:cu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5638800" y="5486400"/>
            <a:ext cx="3276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 err="1">
                <a:solidFill>
                  <a:srgbClr val="FF0000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Nyquist</a:t>
            </a:r>
            <a:r>
              <a:rPr lang="en-US" sz="2400" kern="0" dirty="0">
                <a:solidFill>
                  <a:srgbClr val="FF0000"/>
                </a:solidFill>
                <a:latin typeface="Times New Roman" pitchFamily="18" charset="0"/>
                <a:ea typeface="Cambria Math" pitchFamily="18" charset="0"/>
                <a:cs typeface="Times New Roman" pitchFamily="18" charset="0"/>
              </a:rPr>
              <a:t> frequency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0CC650-AA5B-014B-AA9C-0B2A6E95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of caution …</a:t>
            </a:r>
          </a:p>
        </p:txBody>
      </p:sp>
    </p:spTree>
    <p:extLst>
      <p:ext uri="{BB962C8B-B14F-4D97-AF65-F5344CB8AC3E}">
        <p14:creationId xmlns:p14="http://schemas.microsoft.com/office/powerpoint/2010/main" val="3468087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D1E5C4-DE63-2248-B73C-3E78D4ED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3429000"/>
            <a:ext cx="4445000" cy="317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1ECF90-AE7F-8342-A6DD-442C2F9F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231820"/>
            <a:ext cx="635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67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93BC06-7945-C14D-BE86-263E0981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228600"/>
            <a:ext cx="6350000" cy="25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37D553-9DF0-8C47-86A3-F96D388DE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3429000"/>
            <a:ext cx="4445000" cy="3175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B755A0-8DA0-F546-A27F-6326447B5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4445000" cy="3175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681D26-DD5C-2E41-9B77-3CFA470A1079}"/>
              </a:ext>
            </a:extLst>
          </p:cNvPr>
          <p:cNvCxnSpPr>
            <a:cxnSpLocks/>
          </p:cNvCxnSpPr>
          <p:nvPr/>
        </p:nvCxnSpPr>
        <p:spPr>
          <a:xfrm flipH="1">
            <a:off x="4272745" y="2176530"/>
            <a:ext cx="329306" cy="125247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50741E-1838-7E48-BE3B-855DB993F972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936526" y="1736502"/>
            <a:ext cx="1381975" cy="16924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532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ice sheet variability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00DDE6-B64B-C14D-A63D-CA301016EF7C}"/>
              </a:ext>
            </a:extLst>
          </p:cNvPr>
          <p:cNvSpPr txBox="1"/>
          <p:nvPr/>
        </p:nvSpPr>
        <p:spPr>
          <a:xfrm>
            <a:off x="1729431" y="6413972"/>
            <a:ext cx="2236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Lisiecki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Raymo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2005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F2B81-67CF-1742-A58F-3E117C85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94513"/>
            <a:ext cx="9144000" cy="26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70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F526-A50F-1C4E-8E24-7E1B23C9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Milankovitch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CB377-B5A9-7441-8215-B0131C27E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44005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Variations in eccentricity, axial tilt, and precession of the Earth's orbit result in cyclical variations in the solar radiation reaching the Earth. This orbital forcing drives ice age cycles.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9BBE8E-8EA1-5844-B93F-57D63E32A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75" y="365127"/>
            <a:ext cx="3454400" cy="617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81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" b="17244"/>
          <a:stretch/>
        </p:blipFill>
        <p:spPr bwMode="auto">
          <a:xfrm>
            <a:off x="6897518" y="2968476"/>
            <a:ext cx="3763963" cy="217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Picture 2" descr="Screen Shot 2015-05-04 at 7.54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4975" y="1370806"/>
            <a:ext cx="4818687" cy="50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4976" y="6440489"/>
            <a:ext cx="4810125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rPr>
              <a:t>P.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rPr>
              <a:t>Huybers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rPr>
              <a:t>, PhD Thesis, 2004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 bwMode="auto">
          <a:xfrm flipH="1" flipV="1">
            <a:off x="6149806" y="2559051"/>
            <a:ext cx="986719" cy="72904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85757"/>
          </a:xfrm>
        </p:spPr>
        <p:txBody>
          <a:bodyPr/>
          <a:lstStyle/>
          <a:p>
            <a:r>
              <a:rPr lang="en-US" dirty="0"/>
              <a:t>Eccentricity – 100 </a:t>
            </a:r>
            <a:r>
              <a:rPr lang="en-US" dirty="0" err="1"/>
              <a:t>kyr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61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2" descr="Screen Shot 2015-05-04 at 7.54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4975" y="1370806"/>
            <a:ext cx="4818687" cy="50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4976" y="6440489"/>
            <a:ext cx="4810125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rPr>
              <a:t>P.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rPr>
              <a:t>Huybers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rPr>
              <a:t>, PhD Thesis, 2004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 bwMode="auto">
          <a:xfrm flipH="1">
            <a:off x="6523661" y="3541127"/>
            <a:ext cx="73307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85757"/>
          </a:xfrm>
        </p:spPr>
        <p:txBody>
          <a:bodyPr/>
          <a:lstStyle/>
          <a:p>
            <a:r>
              <a:rPr lang="en-US" dirty="0"/>
              <a:t>Obliquity – 40 </a:t>
            </a:r>
            <a:r>
              <a:rPr lang="en-US" dirty="0" err="1"/>
              <a:t>kyr</a:t>
            </a:r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E0FAA42-7FA0-834E-9062-6C7C8EED47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721"/>
          <a:stretch/>
        </p:blipFill>
        <p:spPr bwMode="auto">
          <a:xfrm>
            <a:off x="7256736" y="2132636"/>
            <a:ext cx="2782614" cy="276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979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2" descr="Screen Shot 2015-05-04 at 7.54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4975" y="1370806"/>
            <a:ext cx="4818687" cy="506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4976" y="6440489"/>
            <a:ext cx="4810125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rPr>
              <a:t>P.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rPr>
              <a:t>Huybers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Gill Sans"/>
              </a:rPr>
              <a:t>, PhD Thesis, 2004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85757"/>
          </a:xfrm>
        </p:spPr>
        <p:txBody>
          <a:bodyPr>
            <a:normAutofit/>
          </a:bodyPr>
          <a:lstStyle/>
          <a:p>
            <a:r>
              <a:rPr lang="en-US" dirty="0"/>
              <a:t>Precession – 20 </a:t>
            </a:r>
            <a:r>
              <a:rPr lang="en-US" dirty="0" err="1"/>
              <a:t>kyr</a:t>
            </a:r>
            <a:r>
              <a:rPr lang="en-US" dirty="0"/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80F9CE-9254-4244-AA6F-14AA937A1DA7}"/>
              </a:ext>
            </a:extLst>
          </p:cNvPr>
          <p:cNvCxnSpPr/>
          <p:nvPr/>
        </p:nvCxnSpPr>
        <p:spPr bwMode="auto">
          <a:xfrm flipH="1">
            <a:off x="6457085" y="4572969"/>
            <a:ext cx="1120775" cy="80645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5ED5E1-9E55-8C4B-8FC9-ABB291C1F5FD}"/>
              </a:ext>
            </a:extLst>
          </p:cNvPr>
          <p:cNvGrpSpPr/>
          <p:nvPr/>
        </p:nvGrpSpPr>
        <p:grpSpPr>
          <a:xfrm>
            <a:off x="6655136" y="2711485"/>
            <a:ext cx="3820929" cy="2061611"/>
            <a:chOff x="4703474" y="2712390"/>
            <a:chExt cx="4126201" cy="2226323"/>
          </a:xfrm>
        </p:grpSpPr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C9870A37-4A4F-A04D-A813-8604BE142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550" y="3100388"/>
              <a:ext cx="3540125" cy="18383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7DBEA9-61E8-BE4D-A0A5-B311603E6171}"/>
                </a:ext>
              </a:extLst>
            </p:cNvPr>
            <p:cNvSpPr/>
            <p:nvPr/>
          </p:nvSpPr>
          <p:spPr bwMode="auto">
            <a:xfrm>
              <a:off x="6404516" y="3789547"/>
              <a:ext cx="405349" cy="364769"/>
            </a:xfrm>
            <a:prstGeom prst="ellipse">
              <a:avLst/>
            </a:prstGeom>
            <a:gradFill flip="none" rotWithShape="1">
              <a:gsLst>
                <a:gs pos="75000">
                  <a:srgbClr val="FFFF00"/>
                </a:gs>
                <a:gs pos="0">
                  <a:srgbClr val="FF660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0955100-2368-FD4F-BD3A-4031EA299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03474" y="2712390"/>
              <a:ext cx="1235364" cy="1789546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FA37A9-B3C2-2E4F-A698-119F66CC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3321050"/>
              <a:ext cx="388938" cy="244475"/>
            </a:xfrm>
            <a:custGeom>
              <a:avLst/>
              <a:gdLst>
                <a:gd name="T0" fmla="*/ 388938 w 388776"/>
                <a:gd name="T1" fmla="*/ 0 h 243633"/>
                <a:gd name="T2" fmla="*/ 363008 w 388776"/>
                <a:gd name="T3" fmla="*/ 15605 h 243633"/>
                <a:gd name="T4" fmla="*/ 347451 w 388776"/>
                <a:gd name="T5" fmla="*/ 26009 h 243633"/>
                <a:gd name="T6" fmla="*/ 316336 w 388776"/>
                <a:gd name="T7" fmla="*/ 36411 h 243633"/>
                <a:gd name="T8" fmla="*/ 300778 w 388776"/>
                <a:gd name="T9" fmla="*/ 41613 h 243633"/>
                <a:gd name="T10" fmla="*/ 285221 w 388776"/>
                <a:gd name="T11" fmla="*/ 52016 h 243633"/>
                <a:gd name="T12" fmla="*/ 274849 w 388776"/>
                <a:gd name="T13" fmla="*/ 67621 h 243633"/>
                <a:gd name="T14" fmla="*/ 259292 w 388776"/>
                <a:gd name="T15" fmla="*/ 72823 h 243633"/>
                <a:gd name="T16" fmla="*/ 243735 w 388776"/>
                <a:gd name="T17" fmla="*/ 83226 h 243633"/>
                <a:gd name="T18" fmla="*/ 217806 w 388776"/>
                <a:gd name="T19" fmla="*/ 104032 h 243633"/>
                <a:gd name="T20" fmla="*/ 186690 w 388776"/>
                <a:gd name="T21" fmla="*/ 114435 h 243633"/>
                <a:gd name="T22" fmla="*/ 160761 w 388776"/>
                <a:gd name="T23" fmla="*/ 130040 h 243633"/>
                <a:gd name="T24" fmla="*/ 134832 w 388776"/>
                <a:gd name="T25" fmla="*/ 145645 h 243633"/>
                <a:gd name="T26" fmla="*/ 108902 w 388776"/>
                <a:gd name="T27" fmla="*/ 166451 h 243633"/>
                <a:gd name="T28" fmla="*/ 77787 w 388776"/>
                <a:gd name="T29" fmla="*/ 176854 h 243633"/>
                <a:gd name="T30" fmla="*/ 67416 w 388776"/>
                <a:gd name="T31" fmla="*/ 187258 h 243633"/>
                <a:gd name="T32" fmla="*/ 57045 w 388776"/>
                <a:gd name="T33" fmla="*/ 202863 h 243633"/>
                <a:gd name="T34" fmla="*/ 41487 w 388776"/>
                <a:gd name="T35" fmla="*/ 208064 h 243633"/>
                <a:gd name="T36" fmla="*/ 31115 w 388776"/>
                <a:gd name="T37" fmla="*/ 218467 h 243633"/>
                <a:gd name="T38" fmla="*/ 20744 w 388776"/>
                <a:gd name="T39" fmla="*/ 234072 h 243633"/>
                <a:gd name="T40" fmla="*/ 5186 w 388776"/>
                <a:gd name="T41" fmla="*/ 239273 h 243633"/>
                <a:gd name="T42" fmla="*/ 0 w 388776"/>
                <a:gd name="T43" fmla="*/ 244475 h 24363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776" h="243633">
                  <a:moveTo>
                    <a:pt x="388776" y="0"/>
                  </a:moveTo>
                  <a:cubicBezTo>
                    <a:pt x="380136" y="5184"/>
                    <a:pt x="371401" y="10211"/>
                    <a:pt x="362857" y="15551"/>
                  </a:cubicBezTo>
                  <a:cubicBezTo>
                    <a:pt x="357574" y="18853"/>
                    <a:pt x="352999" y="23389"/>
                    <a:pt x="347306" y="25919"/>
                  </a:cubicBezTo>
                  <a:cubicBezTo>
                    <a:pt x="337320" y="30357"/>
                    <a:pt x="326571" y="32830"/>
                    <a:pt x="316204" y="36286"/>
                  </a:cubicBezTo>
                  <a:cubicBezTo>
                    <a:pt x="311020" y="38014"/>
                    <a:pt x="305199" y="38439"/>
                    <a:pt x="300653" y="41470"/>
                  </a:cubicBezTo>
                  <a:lnTo>
                    <a:pt x="285102" y="51837"/>
                  </a:lnTo>
                  <a:cubicBezTo>
                    <a:pt x="281646" y="57021"/>
                    <a:pt x="279600" y="63496"/>
                    <a:pt x="274735" y="67388"/>
                  </a:cubicBezTo>
                  <a:cubicBezTo>
                    <a:pt x="270468" y="70801"/>
                    <a:pt x="264071" y="70128"/>
                    <a:pt x="259184" y="72572"/>
                  </a:cubicBezTo>
                  <a:cubicBezTo>
                    <a:pt x="253612" y="75358"/>
                    <a:pt x="248498" y="79047"/>
                    <a:pt x="243633" y="82939"/>
                  </a:cubicBezTo>
                  <a:cubicBezTo>
                    <a:pt x="230167" y="93712"/>
                    <a:pt x="235668" y="95696"/>
                    <a:pt x="217715" y="103674"/>
                  </a:cubicBezTo>
                  <a:cubicBezTo>
                    <a:pt x="207728" y="108112"/>
                    <a:pt x="186612" y="114041"/>
                    <a:pt x="186612" y="114041"/>
                  </a:cubicBezTo>
                  <a:cubicBezTo>
                    <a:pt x="160344" y="140311"/>
                    <a:pt x="194339" y="109404"/>
                    <a:pt x="160694" y="129592"/>
                  </a:cubicBezTo>
                  <a:cubicBezTo>
                    <a:pt x="125117" y="150938"/>
                    <a:pt x="178829" y="130461"/>
                    <a:pt x="134776" y="145143"/>
                  </a:cubicBezTo>
                  <a:cubicBezTo>
                    <a:pt x="126159" y="153760"/>
                    <a:pt x="120628" y="160647"/>
                    <a:pt x="108857" y="165878"/>
                  </a:cubicBezTo>
                  <a:cubicBezTo>
                    <a:pt x="98871" y="170316"/>
                    <a:pt x="77755" y="176245"/>
                    <a:pt x="77755" y="176245"/>
                  </a:cubicBezTo>
                  <a:cubicBezTo>
                    <a:pt x="74299" y="179701"/>
                    <a:pt x="70441" y="182797"/>
                    <a:pt x="67388" y="186613"/>
                  </a:cubicBezTo>
                  <a:cubicBezTo>
                    <a:pt x="63496" y="191478"/>
                    <a:pt x="61886" y="198272"/>
                    <a:pt x="57021" y="202164"/>
                  </a:cubicBezTo>
                  <a:cubicBezTo>
                    <a:pt x="52754" y="205577"/>
                    <a:pt x="46654" y="205619"/>
                    <a:pt x="41470" y="207347"/>
                  </a:cubicBezTo>
                  <a:cubicBezTo>
                    <a:pt x="38014" y="210803"/>
                    <a:pt x="34155" y="213898"/>
                    <a:pt x="31102" y="217715"/>
                  </a:cubicBezTo>
                  <a:cubicBezTo>
                    <a:pt x="27210" y="222580"/>
                    <a:pt x="25600" y="229374"/>
                    <a:pt x="20735" y="233266"/>
                  </a:cubicBezTo>
                  <a:cubicBezTo>
                    <a:pt x="16468" y="236679"/>
                    <a:pt x="10071" y="236006"/>
                    <a:pt x="5184" y="238449"/>
                  </a:cubicBezTo>
                  <a:cubicBezTo>
                    <a:pt x="2998" y="239542"/>
                    <a:pt x="1728" y="241905"/>
                    <a:pt x="0" y="24363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0111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078D-2445-4741-BF45-747E0CF9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8515350" cy="1325563"/>
          </a:xfrm>
        </p:spPr>
        <p:txBody>
          <a:bodyPr/>
          <a:lstStyle/>
          <a:p>
            <a:r>
              <a:rPr lang="en-US" dirty="0"/>
              <a:t>What is the dominant mechanism?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7B9A13-A761-E248-9970-4F8E5EFBC844}"/>
              </a:ext>
            </a:extLst>
          </p:cNvPr>
          <p:cNvGrpSpPr/>
          <p:nvPr/>
        </p:nvGrpSpPr>
        <p:grpSpPr>
          <a:xfrm>
            <a:off x="7103872" y="2931149"/>
            <a:ext cx="3234943" cy="1647758"/>
            <a:chOff x="4703474" y="2712390"/>
            <a:chExt cx="4126201" cy="2226323"/>
          </a:xfrm>
        </p:grpSpPr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CFD828F6-E823-CB4D-8776-E040F6A48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550" y="3100388"/>
              <a:ext cx="3540125" cy="18383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9DC100-365D-5140-A41C-A782D371B308}"/>
                </a:ext>
              </a:extLst>
            </p:cNvPr>
            <p:cNvSpPr/>
            <p:nvPr/>
          </p:nvSpPr>
          <p:spPr bwMode="auto">
            <a:xfrm>
              <a:off x="6404516" y="3789547"/>
              <a:ext cx="405349" cy="364769"/>
            </a:xfrm>
            <a:prstGeom prst="ellipse">
              <a:avLst/>
            </a:prstGeom>
            <a:gradFill flip="none" rotWithShape="1">
              <a:gsLst>
                <a:gs pos="75000">
                  <a:srgbClr val="FFFF00"/>
                </a:gs>
                <a:gs pos="0">
                  <a:srgbClr val="FF6600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94E61BC-4887-EA46-A663-69C6823763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03474" y="2712390"/>
              <a:ext cx="1235364" cy="1789546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B3B8F977-8C73-C845-A3DF-87E0855D7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3321050"/>
              <a:ext cx="388938" cy="244475"/>
            </a:xfrm>
            <a:custGeom>
              <a:avLst/>
              <a:gdLst>
                <a:gd name="T0" fmla="*/ 388938 w 388776"/>
                <a:gd name="T1" fmla="*/ 0 h 243633"/>
                <a:gd name="T2" fmla="*/ 363008 w 388776"/>
                <a:gd name="T3" fmla="*/ 15605 h 243633"/>
                <a:gd name="T4" fmla="*/ 347451 w 388776"/>
                <a:gd name="T5" fmla="*/ 26009 h 243633"/>
                <a:gd name="T6" fmla="*/ 316336 w 388776"/>
                <a:gd name="T7" fmla="*/ 36411 h 243633"/>
                <a:gd name="T8" fmla="*/ 300778 w 388776"/>
                <a:gd name="T9" fmla="*/ 41613 h 243633"/>
                <a:gd name="T10" fmla="*/ 285221 w 388776"/>
                <a:gd name="T11" fmla="*/ 52016 h 243633"/>
                <a:gd name="T12" fmla="*/ 274849 w 388776"/>
                <a:gd name="T13" fmla="*/ 67621 h 243633"/>
                <a:gd name="T14" fmla="*/ 259292 w 388776"/>
                <a:gd name="T15" fmla="*/ 72823 h 243633"/>
                <a:gd name="T16" fmla="*/ 243735 w 388776"/>
                <a:gd name="T17" fmla="*/ 83226 h 243633"/>
                <a:gd name="T18" fmla="*/ 217806 w 388776"/>
                <a:gd name="T19" fmla="*/ 104032 h 243633"/>
                <a:gd name="T20" fmla="*/ 186690 w 388776"/>
                <a:gd name="T21" fmla="*/ 114435 h 243633"/>
                <a:gd name="T22" fmla="*/ 160761 w 388776"/>
                <a:gd name="T23" fmla="*/ 130040 h 243633"/>
                <a:gd name="T24" fmla="*/ 134832 w 388776"/>
                <a:gd name="T25" fmla="*/ 145645 h 243633"/>
                <a:gd name="T26" fmla="*/ 108902 w 388776"/>
                <a:gd name="T27" fmla="*/ 166451 h 243633"/>
                <a:gd name="T28" fmla="*/ 77787 w 388776"/>
                <a:gd name="T29" fmla="*/ 176854 h 243633"/>
                <a:gd name="T30" fmla="*/ 67416 w 388776"/>
                <a:gd name="T31" fmla="*/ 187258 h 243633"/>
                <a:gd name="T32" fmla="*/ 57045 w 388776"/>
                <a:gd name="T33" fmla="*/ 202863 h 243633"/>
                <a:gd name="T34" fmla="*/ 41487 w 388776"/>
                <a:gd name="T35" fmla="*/ 208064 h 243633"/>
                <a:gd name="T36" fmla="*/ 31115 w 388776"/>
                <a:gd name="T37" fmla="*/ 218467 h 243633"/>
                <a:gd name="T38" fmla="*/ 20744 w 388776"/>
                <a:gd name="T39" fmla="*/ 234072 h 243633"/>
                <a:gd name="T40" fmla="*/ 5186 w 388776"/>
                <a:gd name="T41" fmla="*/ 239273 h 243633"/>
                <a:gd name="T42" fmla="*/ 0 w 388776"/>
                <a:gd name="T43" fmla="*/ 244475 h 24363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88776" h="243633">
                  <a:moveTo>
                    <a:pt x="388776" y="0"/>
                  </a:moveTo>
                  <a:cubicBezTo>
                    <a:pt x="380136" y="5184"/>
                    <a:pt x="371401" y="10211"/>
                    <a:pt x="362857" y="15551"/>
                  </a:cubicBezTo>
                  <a:cubicBezTo>
                    <a:pt x="357574" y="18853"/>
                    <a:pt x="352999" y="23389"/>
                    <a:pt x="347306" y="25919"/>
                  </a:cubicBezTo>
                  <a:cubicBezTo>
                    <a:pt x="337320" y="30357"/>
                    <a:pt x="326571" y="32830"/>
                    <a:pt x="316204" y="36286"/>
                  </a:cubicBezTo>
                  <a:cubicBezTo>
                    <a:pt x="311020" y="38014"/>
                    <a:pt x="305199" y="38439"/>
                    <a:pt x="300653" y="41470"/>
                  </a:cubicBezTo>
                  <a:lnTo>
                    <a:pt x="285102" y="51837"/>
                  </a:lnTo>
                  <a:cubicBezTo>
                    <a:pt x="281646" y="57021"/>
                    <a:pt x="279600" y="63496"/>
                    <a:pt x="274735" y="67388"/>
                  </a:cubicBezTo>
                  <a:cubicBezTo>
                    <a:pt x="270468" y="70801"/>
                    <a:pt x="264071" y="70128"/>
                    <a:pt x="259184" y="72572"/>
                  </a:cubicBezTo>
                  <a:cubicBezTo>
                    <a:pt x="253612" y="75358"/>
                    <a:pt x="248498" y="79047"/>
                    <a:pt x="243633" y="82939"/>
                  </a:cubicBezTo>
                  <a:cubicBezTo>
                    <a:pt x="230167" y="93712"/>
                    <a:pt x="235668" y="95696"/>
                    <a:pt x="217715" y="103674"/>
                  </a:cubicBezTo>
                  <a:cubicBezTo>
                    <a:pt x="207728" y="108112"/>
                    <a:pt x="186612" y="114041"/>
                    <a:pt x="186612" y="114041"/>
                  </a:cubicBezTo>
                  <a:cubicBezTo>
                    <a:pt x="160344" y="140311"/>
                    <a:pt x="194339" y="109404"/>
                    <a:pt x="160694" y="129592"/>
                  </a:cubicBezTo>
                  <a:cubicBezTo>
                    <a:pt x="125117" y="150938"/>
                    <a:pt x="178829" y="130461"/>
                    <a:pt x="134776" y="145143"/>
                  </a:cubicBezTo>
                  <a:cubicBezTo>
                    <a:pt x="126159" y="153760"/>
                    <a:pt x="120628" y="160647"/>
                    <a:pt x="108857" y="165878"/>
                  </a:cubicBezTo>
                  <a:cubicBezTo>
                    <a:pt x="98871" y="170316"/>
                    <a:pt x="77755" y="176245"/>
                    <a:pt x="77755" y="176245"/>
                  </a:cubicBezTo>
                  <a:cubicBezTo>
                    <a:pt x="74299" y="179701"/>
                    <a:pt x="70441" y="182797"/>
                    <a:pt x="67388" y="186613"/>
                  </a:cubicBezTo>
                  <a:cubicBezTo>
                    <a:pt x="63496" y="191478"/>
                    <a:pt x="61886" y="198272"/>
                    <a:pt x="57021" y="202164"/>
                  </a:cubicBezTo>
                  <a:cubicBezTo>
                    <a:pt x="52754" y="205577"/>
                    <a:pt x="46654" y="205619"/>
                    <a:pt x="41470" y="207347"/>
                  </a:cubicBezTo>
                  <a:cubicBezTo>
                    <a:pt x="38014" y="210803"/>
                    <a:pt x="34155" y="213898"/>
                    <a:pt x="31102" y="217715"/>
                  </a:cubicBezTo>
                  <a:cubicBezTo>
                    <a:pt x="27210" y="222580"/>
                    <a:pt x="25600" y="229374"/>
                    <a:pt x="20735" y="233266"/>
                  </a:cubicBezTo>
                  <a:cubicBezTo>
                    <a:pt x="16468" y="236679"/>
                    <a:pt x="10071" y="236006"/>
                    <a:pt x="5184" y="238449"/>
                  </a:cubicBezTo>
                  <a:cubicBezTo>
                    <a:pt x="2998" y="239542"/>
                    <a:pt x="1728" y="241905"/>
                    <a:pt x="0" y="243633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1F427DB1-BD23-CF4F-8D07-C1B6F7B41A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910"/>
          <a:stretch/>
        </p:blipFill>
        <p:spPr bwMode="auto">
          <a:xfrm>
            <a:off x="4748005" y="2616776"/>
            <a:ext cx="2355866" cy="233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E81CB65-B79B-BD42-A1B9-B3A0F702B3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9" b="15899"/>
          <a:stretch/>
        </p:blipFill>
        <p:spPr bwMode="auto">
          <a:xfrm>
            <a:off x="1687774" y="2931150"/>
            <a:ext cx="3186713" cy="187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820008-1AA4-7147-8118-691ED5A4C7B0}"/>
              </a:ext>
            </a:extLst>
          </p:cNvPr>
          <p:cNvSpPr txBox="1"/>
          <p:nvPr/>
        </p:nvSpPr>
        <p:spPr>
          <a:xfrm>
            <a:off x="8037548" y="2180996"/>
            <a:ext cx="201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Precession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C42A8-5901-C647-9E68-7850858039F1}"/>
              </a:ext>
            </a:extLst>
          </p:cNvPr>
          <p:cNvSpPr txBox="1"/>
          <p:nvPr/>
        </p:nvSpPr>
        <p:spPr>
          <a:xfrm>
            <a:off x="5374156" y="2167197"/>
            <a:ext cx="201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Obliquity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94CC5-D40A-E243-A732-DFE872ABD6CD}"/>
              </a:ext>
            </a:extLst>
          </p:cNvPr>
          <p:cNvSpPr txBox="1"/>
          <p:nvPr/>
        </p:nvSpPr>
        <p:spPr>
          <a:xfrm>
            <a:off x="2258595" y="2177250"/>
            <a:ext cx="201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Eccentricity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55C4F4-41EC-934E-8B94-95B4F3A402D9}"/>
              </a:ext>
            </a:extLst>
          </p:cNvPr>
          <p:cNvSpPr txBox="1"/>
          <p:nvPr/>
        </p:nvSpPr>
        <p:spPr>
          <a:xfrm>
            <a:off x="2385299" y="5322631"/>
            <a:ext cx="201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~ 100 </a:t>
            </a:r>
            <a:r>
              <a:rPr lang="en-US" sz="2400" dirty="0" err="1">
                <a:latin typeface="+mj-lt"/>
              </a:rPr>
              <a:t>kyr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C71766-4A1C-FF47-AD0B-310DBA0E8DCA}"/>
              </a:ext>
            </a:extLst>
          </p:cNvPr>
          <p:cNvSpPr txBox="1"/>
          <p:nvPr/>
        </p:nvSpPr>
        <p:spPr>
          <a:xfrm>
            <a:off x="5400817" y="5322631"/>
            <a:ext cx="201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~ 40 </a:t>
            </a:r>
            <a:r>
              <a:rPr lang="en-US" sz="2400" dirty="0" err="1">
                <a:latin typeface="+mj-lt"/>
              </a:rPr>
              <a:t>kyr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F41753-A296-3C43-8393-0616CC1BCE91}"/>
              </a:ext>
            </a:extLst>
          </p:cNvPr>
          <p:cNvSpPr txBox="1"/>
          <p:nvPr/>
        </p:nvSpPr>
        <p:spPr>
          <a:xfrm>
            <a:off x="8319798" y="5322631"/>
            <a:ext cx="2019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~ 20 </a:t>
            </a:r>
            <a:r>
              <a:rPr lang="en-US" sz="2400" dirty="0" err="1">
                <a:latin typeface="+mj-lt"/>
              </a:rPr>
              <a:t>kyr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994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5A2C-8AEA-4548-A5AB-947D34A8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the data is periodic?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94E76-E486-424D-A2B6-14FDC0AA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72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00DDE6-B64B-C14D-A63D-CA301016EF7C}"/>
              </a:ext>
            </a:extLst>
          </p:cNvPr>
          <p:cNvSpPr txBox="1"/>
          <p:nvPr/>
        </p:nvSpPr>
        <p:spPr>
          <a:xfrm>
            <a:off x="1729431" y="6413972"/>
            <a:ext cx="2236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Lisiecki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Raymo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2005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F2B81-67CF-1742-A58F-3E117C85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777388"/>
            <a:ext cx="9144000" cy="26205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CE6669-5BB4-DF4D-AEC7-8976B48A1EA0}"/>
              </a:ext>
            </a:extLst>
          </p:cNvPr>
          <p:cNvSpPr/>
          <p:nvPr/>
        </p:nvSpPr>
        <p:spPr>
          <a:xfrm>
            <a:off x="3778469" y="3925621"/>
            <a:ext cx="3137338" cy="1860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4EE880-9475-DC43-9F45-FFF6CE610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512" y="7454"/>
            <a:ext cx="4816365" cy="36122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72D27D0-2F8C-D343-8DCF-DDAFABC81483}"/>
              </a:ext>
            </a:extLst>
          </p:cNvPr>
          <p:cNvSpPr/>
          <p:nvPr/>
        </p:nvSpPr>
        <p:spPr>
          <a:xfrm>
            <a:off x="1889738" y="1336537"/>
            <a:ext cx="37774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What are the dominant frequencies?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Fourier analysis</a:t>
            </a:r>
          </a:p>
        </p:txBody>
      </p:sp>
    </p:spTree>
    <p:extLst>
      <p:ext uri="{BB962C8B-B14F-4D97-AF65-F5344CB8AC3E}">
        <p14:creationId xmlns:p14="http://schemas.microsoft.com/office/powerpoint/2010/main" val="379841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A00DDE6-B64B-C14D-A63D-CA301016EF7C}"/>
              </a:ext>
            </a:extLst>
          </p:cNvPr>
          <p:cNvSpPr txBox="1"/>
          <p:nvPr/>
        </p:nvSpPr>
        <p:spPr>
          <a:xfrm>
            <a:off x="1729431" y="6413972"/>
            <a:ext cx="2236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Lisiecki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Raymo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 2005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4EE880-9475-DC43-9F45-FFF6CE610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512" y="7454"/>
            <a:ext cx="4816365" cy="36122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D7B1D0-3948-AE46-B854-7D6273141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7454"/>
            <a:ext cx="4816365" cy="3612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BBF6E-78FF-9944-B99E-33BDB82E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777388"/>
            <a:ext cx="9144000" cy="26205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1CC81E-29C0-914D-962C-C0F4B07B4560}"/>
              </a:ext>
            </a:extLst>
          </p:cNvPr>
          <p:cNvSpPr/>
          <p:nvPr/>
        </p:nvSpPr>
        <p:spPr>
          <a:xfrm>
            <a:off x="3778469" y="3925621"/>
            <a:ext cx="3137338" cy="186033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1139D-48CA-3D45-8F50-686009C9D86A}"/>
              </a:ext>
            </a:extLst>
          </p:cNvPr>
          <p:cNvSpPr/>
          <p:nvPr/>
        </p:nvSpPr>
        <p:spPr>
          <a:xfrm>
            <a:off x="2209801" y="3928509"/>
            <a:ext cx="1568669" cy="1860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1CB91-9D4D-FF43-9A2A-D50A6E703360}"/>
              </a:ext>
            </a:extLst>
          </p:cNvPr>
          <p:cNvSpPr txBox="1"/>
          <p:nvPr/>
        </p:nvSpPr>
        <p:spPr>
          <a:xfrm>
            <a:off x="8133694" y="498143"/>
            <a:ext cx="18015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Eccentricity – 100kyr</a:t>
            </a:r>
          </a:p>
          <a:p>
            <a:r>
              <a:rPr lang="en-US" sz="1400" dirty="0"/>
              <a:t>Obliquity – 40 </a:t>
            </a:r>
            <a:r>
              <a:rPr lang="en-US" sz="1400" dirty="0" err="1"/>
              <a:t>kyr</a:t>
            </a:r>
            <a:endParaRPr lang="en-US" sz="1400" dirty="0"/>
          </a:p>
          <a:p>
            <a:r>
              <a:rPr lang="en-US" sz="1400" dirty="0"/>
              <a:t>Precession – 20 </a:t>
            </a:r>
            <a:r>
              <a:rPr lang="en-US" sz="1400" dirty="0" err="1"/>
              <a:t>kyr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0774E-12ED-8342-ACB2-329C754F8090}"/>
              </a:ext>
            </a:extLst>
          </p:cNvPr>
          <p:cNvSpPr txBox="1"/>
          <p:nvPr/>
        </p:nvSpPr>
        <p:spPr>
          <a:xfrm>
            <a:off x="2209800" y="390422"/>
            <a:ext cx="1301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What process drives late Pleistocene glacial cycles?</a:t>
            </a:r>
          </a:p>
        </p:txBody>
      </p:sp>
    </p:spTree>
    <p:extLst>
      <p:ext uri="{BB962C8B-B14F-4D97-AF65-F5344CB8AC3E}">
        <p14:creationId xmlns:p14="http://schemas.microsoft.com/office/powerpoint/2010/main" val="20548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EBF7-2DDC-2749-9583-A373E27AB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65127"/>
            <a:ext cx="8133213" cy="1325563"/>
          </a:xfrm>
        </p:spPr>
        <p:txBody>
          <a:bodyPr/>
          <a:lstStyle/>
          <a:p>
            <a:r>
              <a:rPr lang="en-US" dirty="0"/>
              <a:t>What is the dominant mechanism?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B05B-2E37-C347-9B56-A6FA76777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596" y="2611628"/>
            <a:ext cx="2427597" cy="1132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100 </a:t>
            </a:r>
            <a:r>
              <a:rPr lang="en-US" sz="2400" dirty="0" err="1">
                <a:latin typeface="+mj-lt"/>
              </a:rPr>
              <a:t>kyr</a:t>
            </a:r>
            <a:r>
              <a:rPr lang="en-US" sz="2400" dirty="0">
                <a:latin typeface="+mj-lt"/>
              </a:rPr>
              <a:t> cycles are multiple (2x or 3x) 40 </a:t>
            </a:r>
            <a:r>
              <a:rPr lang="en-US" sz="2400" dirty="0" err="1">
                <a:latin typeface="+mj-lt"/>
              </a:rPr>
              <a:t>kyr</a:t>
            </a:r>
            <a:r>
              <a:rPr lang="en-US" sz="2400" dirty="0">
                <a:latin typeface="+mj-lt"/>
              </a:rPr>
              <a:t> cycles.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1F949-1DD4-2E48-8F12-31DDAF755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666" y="1526916"/>
            <a:ext cx="6316103" cy="478652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909F3DE-2699-6E4A-947E-A038982B9962}"/>
              </a:ext>
            </a:extLst>
          </p:cNvPr>
          <p:cNvSpPr txBox="1">
            <a:spLocks/>
          </p:cNvSpPr>
          <p:nvPr/>
        </p:nvSpPr>
        <p:spPr>
          <a:xfrm>
            <a:off x="1725596" y="1735316"/>
            <a:ext cx="2647664" cy="1132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40 </a:t>
            </a:r>
            <a:r>
              <a:rPr lang="en-US" sz="2400" dirty="0" err="1">
                <a:latin typeface="+mj-lt"/>
              </a:rPr>
              <a:t>kyr</a:t>
            </a:r>
            <a:r>
              <a:rPr lang="en-US" sz="2400" dirty="0">
                <a:latin typeface="+mj-lt"/>
              </a:rPr>
              <a:t> cycles are driven by obliquity.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13B6DB-FC5A-014B-BD42-9A550F0C4BF3}"/>
              </a:ext>
            </a:extLst>
          </p:cNvPr>
          <p:cNvSpPr txBox="1">
            <a:spLocks/>
          </p:cNvSpPr>
          <p:nvPr/>
        </p:nvSpPr>
        <p:spPr>
          <a:xfrm>
            <a:off x="1744069" y="3920178"/>
            <a:ext cx="2427597" cy="1487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Feedbacks in the ice – climate system lead to sawtooth shape.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FC12B3-5488-E141-AE23-E2E1D9600789}"/>
              </a:ext>
            </a:extLst>
          </p:cNvPr>
          <p:cNvSpPr txBox="1">
            <a:spLocks/>
          </p:cNvSpPr>
          <p:nvPr/>
        </p:nvSpPr>
        <p:spPr>
          <a:xfrm>
            <a:off x="1725596" y="5583283"/>
            <a:ext cx="2427597" cy="1048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</a:rPr>
              <a:t>Does sea level actually follow a sawtooth shape?</a:t>
            </a:r>
          </a:p>
        </p:txBody>
      </p:sp>
    </p:spTree>
    <p:extLst>
      <p:ext uri="{BB962C8B-B14F-4D97-AF65-F5344CB8AC3E}">
        <p14:creationId xmlns:p14="http://schemas.microsoft.com/office/powerpoint/2010/main" val="352982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5A2C-8AEA-4548-A5AB-947D34A8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if the data is periodic?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6A251-48A1-9342-B46B-AFA404CF8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5550794"/>
            <a:ext cx="7886700" cy="62616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can use Sine and Cosine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94E76-E486-424D-A2B6-14FDC0AAB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0020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2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Reminders about sine &amp; cosine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 is an odd function</a:t>
            </a:r>
          </a:p>
          <a:p>
            <a:pPr lvl="1"/>
            <a:r>
              <a:rPr lang="en-US" dirty="0"/>
              <a:t>Symmetric about origin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927" y="1600200"/>
            <a:ext cx="4055377" cy="924542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/>
          <a:srcRect b="48333"/>
          <a:stretch>
            <a:fillRect/>
          </a:stretch>
        </p:blipFill>
        <p:spPr>
          <a:xfrm>
            <a:off x="1383606" y="2634502"/>
            <a:ext cx="9682641" cy="375834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480964" y="3174826"/>
            <a:ext cx="1831608" cy="246426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Reminders about sine &amp; cosine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cos</a:t>
            </a:r>
            <a:r>
              <a:rPr lang="en-US" dirty="0"/>
              <a:t> is an even function</a:t>
            </a:r>
          </a:p>
          <a:p>
            <a:pPr lvl="1"/>
            <a:r>
              <a:rPr lang="en-US" dirty="0"/>
              <a:t>Symmetric about y axis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50" y="1809090"/>
            <a:ext cx="3668800" cy="9172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/>
          <a:srcRect b="48333"/>
          <a:stretch>
            <a:fillRect/>
          </a:stretch>
        </p:blipFill>
        <p:spPr>
          <a:xfrm>
            <a:off x="1118693" y="2806892"/>
            <a:ext cx="9682641" cy="375834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128041" y="3364244"/>
            <a:ext cx="0" cy="2418915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65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Reminders about sine &amp; cosine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 and </a:t>
            </a:r>
            <a:r>
              <a:rPr lang="en-US" dirty="0" err="1"/>
              <a:t>cos</a:t>
            </a:r>
            <a:r>
              <a:rPr lang="en-US" dirty="0"/>
              <a:t> are orthogonal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67" y="1600200"/>
            <a:ext cx="3416300" cy="977900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/>
          <a:srcRect b="48333"/>
          <a:stretch>
            <a:fillRect/>
          </a:stretch>
        </p:blipFill>
        <p:spPr>
          <a:xfrm>
            <a:off x="1118693" y="2232390"/>
            <a:ext cx="9682641" cy="375834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29849" y="2717570"/>
            <a:ext cx="1136560" cy="2532160"/>
            <a:chOff x="4505849" y="2717570"/>
            <a:chExt cx="1136560" cy="2532160"/>
          </a:xfrm>
        </p:grpSpPr>
        <p:sp>
          <p:nvSpPr>
            <p:cNvPr id="8" name="Oval 7"/>
            <p:cNvSpPr/>
            <p:nvPr/>
          </p:nvSpPr>
          <p:spPr>
            <a:xfrm>
              <a:off x="4505849" y="3885382"/>
              <a:ext cx="211684" cy="196536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505849" y="2717570"/>
              <a:ext cx="211684" cy="1965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30725" y="5053194"/>
              <a:ext cx="211684" cy="196536"/>
            </a:xfrm>
            <a:prstGeom prst="ellipse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430725" y="3885382"/>
              <a:ext cx="211684" cy="1965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154477" y="6126164"/>
            <a:ext cx="550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Dot (inner) product of sin &amp; </a:t>
            </a:r>
            <a:r>
              <a:rPr lang="en-US" sz="2400" dirty="0" err="1"/>
              <a:t>cos</a:t>
            </a:r>
            <a:r>
              <a:rPr lang="en-US" sz="2400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91915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1" y="2029893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/>
          <p:nvPr/>
        </p:nvCxnSpPr>
        <p:spPr>
          <a:xfrm flipV="1">
            <a:off x="3975465" y="5586778"/>
            <a:ext cx="4487333" cy="197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2184764" y="3815834"/>
            <a:ext cx="35814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2877620" y="4387334"/>
            <a:ext cx="304800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27864" y="59391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delay, </a:t>
            </a:r>
            <a:r>
              <a:rPr lang="en-US" sz="2400" i="1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t</a:t>
            </a:r>
            <a:r>
              <a:rPr lang="en-US" sz="2400" i="1" baseline="-2500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42464" y="2787135"/>
            <a:ext cx="242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amplitude, </a:t>
            </a:r>
            <a:r>
              <a:rPr lang="en-US" sz="2400" i="1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</a:t>
            </a:r>
            <a:endParaRPr lang="en-US" sz="2400" i="1" baseline="-25000" dirty="0">
              <a:latin typeface="Cambria Math" pitchFamily="18" charset="0"/>
              <a:ea typeface="Cambria Math" pitchFamily="18" charset="0"/>
              <a:cs typeface="Times New Roman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423264" y="5149334"/>
            <a:ext cx="2133600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791201" y="510540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period,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5400000" flipH="1" flipV="1">
            <a:off x="5945375" y="3396734"/>
            <a:ext cx="10668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594464" y="3777734"/>
            <a:ext cx="228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3455968" y="3767825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d(t)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28064" y="5758934"/>
            <a:ext cx="457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32864" y="5758935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time, 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499464" y="2101334"/>
            <a:ext cx="10668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981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latin typeface="Times New Roman" pitchFamily="18" charset="0"/>
                <a:ea typeface="+mj-ea"/>
                <a:cs typeface="Times New Roman" pitchFamily="18" charset="0"/>
              </a:rPr>
              <a:t>sinusoidal oscillation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f(t) = C </a:t>
            </a:r>
            <a:r>
              <a:rPr lang="en-US" sz="3200" i="1" kern="0" dirty="0" err="1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cos</a:t>
            </a:r>
            <a:r>
              <a:rPr lang="en-US" sz="32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{ 2</a:t>
            </a:r>
            <a:r>
              <a:rPr lang="el-GR" sz="32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π</a:t>
            </a:r>
            <a:r>
              <a:rPr lang="en-US" sz="32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(t-t</a:t>
            </a:r>
            <a:r>
              <a:rPr lang="en-US" sz="3200" i="1" kern="0" baseline="-2500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0</a:t>
            </a:r>
            <a:r>
              <a:rPr lang="en-US" sz="3200" i="1" kern="0" dirty="0"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) / T }</a:t>
            </a:r>
          </a:p>
        </p:txBody>
      </p:sp>
    </p:spTree>
    <p:extLst>
      <p:ext uri="{BB962C8B-B14F-4D97-AF65-F5344CB8AC3E}">
        <p14:creationId xmlns:p14="http://schemas.microsoft.com/office/powerpoint/2010/main" val="2155229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1191</Words>
  <Application>Microsoft Macintosh PowerPoint</Application>
  <PresentationFormat>Widescreen</PresentationFormat>
  <Paragraphs>182</Paragraphs>
  <Slides>42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Times New Roman</vt:lpstr>
      <vt:lpstr>Office Theme</vt:lpstr>
      <vt:lpstr>Recap Session 3: Fourier Transforms</vt:lpstr>
      <vt:lpstr>Say we want to describe a curve…</vt:lpstr>
      <vt:lpstr>Basis functions</vt:lpstr>
      <vt:lpstr>What if the data is periodic?</vt:lpstr>
      <vt:lpstr>What if the data is periodic?</vt:lpstr>
      <vt:lpstr>Reminders about sine &amp; cosine</vt:lpstr>
      <vt:lpstr>Reminders about sine &amp; cosine</vt:lpstr>
      <vt:lpstr>Reminders about sine &amp; cosine</vt:lpstr>
      <vt:lpstr>PowerPoint Presentation</vt:lpstr>
      <vt:lpstr>Some data can be fit with with only cos or sin</vt:lpstr>
      <vt:lpstr>Some data can be fit with with only cos or sin</vt:lpstr>
      <vt:lpstr>Some data can be fit with with only cos or sin</vt:lpstr>
      <vt:lpstr>Depends on the function</vt:lpstr>
      <vt:lpstr>Depends on the function</vt:lpstr>
      <vt:lpstr>How might we fit the curve with sine and cosine functions?</vt:lpstr>
      <vt:lpstr>PowerPoint Presentation</vt:lpstr>
      <vt:lpstr>PowerPoint Presentation</vt:lpstr>
      <vt:lpstr>Fourier Series</vt:lpstr>
      <vt:lpstr>Let’s take another look at the box curve</vt:lpstr>
      <vt:lpstr>Let’s take another look at the box curve</vt:lpstr>
      <vt:lpstr>Let’s take another look at the box curve</vt:lpstr>
      <vt:lpstr>Let’s take another look at the box curve</vt:lpstr>
      <vt:lpstr>Let’s take another look at the box curve</vt:lpstr>
      <vt:lpstr>Let’s take another look at the box curve</vt:lpstr>
      <vt:lpstr>Let’s take another look at the box curve</vt:lpstr>
      <vt:lpstr>Why does this work?</vt:lpstr>
      <vt:lpstr>Why does this work?</vt:lpstr>
      <vt:lpstr>PowerPoint Presentation</vt:lpstr>
      <vt:lpstr>PowerPoint Presentation</vt:lpstr>
      <vt:lpstr>Fourier Transform</vt:lpstr>
      <vt:lpstr>A word of caution …</vt:lpstr>
      <vt:lpstr>PowerPoint Presentation</vt:lpstr>
      <vt:lpstr>PowerPoint Presentation</vt:lpstr>
      <vt:lpstr>What drives ice sheet variability</vt:lpstr>
      <vt:lpstr>Milankovitch Theory</vt:lpstr>
      <vt:lpstr>Eccentricity – 100 kyr</vt:lpstr>
      <vt:lpstr>Obliquity – 40 kyr</vt:lpstr>
      <vt:lpstr>Precession – 20 kyr </vt:lpstr>
      <vt:lpstr>What is the dominant mechanism?</vt:lpstr>
      <vt:lpstr>PowerPoint Presentation</vt:lpstr>
      <vt:lpstr>PowerPoint Presentation</vt:lpstr>
      <vt:lpstr>What is the dominant mechanism?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Session 3: Fourier Transforms</dc:title>
  <dc:creator>roger creel</dc:creator>
  <cp:lastModifiedBy>roger creel</cp:lastModifiedBy>
  <cp:revision>5</cp:revision>
  <dcterms:created xsi:type="dcterms:W3CDTF">2021-02-08T14:44:11Z</dcterms:created>
  <dcterms:modified xsi:type="dcterms:W3CDTF">2021-02-08T20:00:21Z</dcterms:modified>
</cp:coreProperties>
</file>